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5" r:id="rId3"/>
    <p:sldId id="271" r:id="rId4"/>
    <p:sldId id="270" r:id="rId5"/>
    <p:sldId id="272" r:id="rId6"/>
    <p:sldId id="260" r:id="rId7"/>
    <p:sldId id="26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7"/>
  </p:normalViewPr>
  <p:slideViewPr>
    <p:cSldViewPr showGuides="1">
      <p:cViewPr>
        <p:scale>
          <a:sx n="66" d="100"/>
          <a:sy n="66" d="100"/>
        </p:scale>
        <p:origin x="2864" y="10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C6843-48C5-4459-938D-138BF33F68B2}" type="datetimeFigureOut">
              <a:rPr lang="en-US" smtClean="0"/>
              <a:t>1/8/17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ACE27-6F74-43DE-95DC-637C47826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4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ACE27-6F74-43DE-95DC-637C478266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5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ACE27-6F74-43DE-95DC-637C478266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56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ACE27-6F74-43DE-95DC-637C478266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72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ACE27-6F74-43DE-95DC-637C478266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5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ACE27-6F74-43DE-95DC-637C478266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99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59ACF-5999-4CD7-8A2F-0382317A1A47}" type="datetimeFigureOut">
              <a:rPr lang="en-US" smtClean="0"/>
              <a:pPr/>
              <a:t>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B6A6-3D9E-4A29-8083-27D0D80D5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redmine.pirati.cz/versions/5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5400000">
            <a:off x="5025353" y="1407434"/>
            <a:ext cx="12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TEZE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7620699" y="1236952"/>
            <a:ext cx="89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OTÁZKY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4078" y="5625325"/>
            <a:ext cx="3035843" cy="123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88" y="616310"/>
            <a:ext cx="9144000" cy="3768328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2489858" y="4481761"/>
            <a:ext cx="4164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Strategie 2017 - </a:t>
            </a:r>
            <a:r>
              <a:rPr lang="cs-CZ" sz="2800" b="1" dirty="0" err="1" smtClean="0"/>
              <a:t>Highlights</a:t>
            </a:r>
            <a:r>
              <a:rPr lang="cs-CZ" sz="2800" b="1" dirty="0" smtClean="0"/>
              <a:t> 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8748464" y="188640"/>
            <a:ext cx="216024" cy="21602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28588" marR="0" indent="-1285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ele-GroteskNor" pitchFamily="2" charset="0"/>
            </a:endParaRPr>
          </a:p>
        </p:txBody>
      </p:sp>
      <p:sp>
        <p:nvSpPr>
          <p:cNvPr id="4102" name="AutoShape 6" descr="Výsledek obrázku pro logo RaiffeisenB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80962"/>
            <a:ext cx="1691680" cy="68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460375" y="1090613"/>
            <a:ext cx="82880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Cíl: </a:t>
            </a:r>
          </a:p>
          <a:p>
            <a:endParaRPr lang="cs-CZ" sz="20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cs-CZ" sz="2000" dirty="0" smtClean="0">
                <a:solidFill>
                  <a:srgbClr val="000000"/>
                </a:solidFill>
                <a:latin typeface="Arial" charset="0"/>
              </a:rPr>
              <a:t>Úspěch samostatné kandidátky do voleb 2017 ve všech krajích </a:t>
            </a:r>
            <a:r>
              <a:rPr lang="cs-CZ" sz="2000" b="1" dirty="0" smtClean="0">
                <a:solidFill>
                  <a:srgbClr val="000000"/>
                </a:solidFill>
                <a:latin typeface="Arial" charset="0"/>
              </a:rPr>
              <a:t>nad 5%</a:t>
            </a:r>
            <a:endParaRPr lang="cs-CZ" sz="2000" b="1" dirty="0"/>
          </a:p>
        </p:txBody>
      </p:sp>
      <p:sp>
        <p:nvSpPr>
          <p:cNvPr id="4" name="Obdélník 3"/>
          <p:cNvSpPr/>
          <p:nvPr/>
        </p:nvSpPr>
        <p:spPr>
          <a:xfrm>
            <a:off x="462157" y="2232988"/>
            <a:ext cx="807206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Klíčové podmínky</a:t>
            </a:r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:</a:t>
            </a:r>
          </a:p>
          <a:p>
            <a:endParaRPr lang="cs-CZ" sz="2000" dirty="0"/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Plné kvalitní kandidátky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Viditelnost - </a:t>
            </a:r>
            <a:r>
              <a:rPr lang="cs-CZ" sz="2000" b="1" dirty="0" smtClean="0">
                <a:solidFill>
                  <a:srgbClr val="000000"/>
                </a:solidFill>
                <a:latin typeface="Arial" charset="0"/>
              </a:rPr>
              <a:t>atraktivní </a:t>
            </a: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sdělení formou i obsahem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Znalost elektorátu - potřeby voličů, jazyk komunikace témat, vnímání 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Program 2017 a klíčová témata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Funkční organizační síť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Navázaná opravdová spojenectví celorepublikově i regionálně</a:t>
            </a:r>
          </a:p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Každý člen i krajské sdružení vidí cíl a ví co má pro úspěch dělat</a:t>
            </a:r>
            <a:endParaRPr lang="cs-CZ" sz="2000" b="1" i="0" u="none" strike="noStrike" dirty="0"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3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8748464" y="188640"/>
            <a:ext cx="216024" cy="21602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28588" marR="0" indent="-1285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ele-GroteskNor" pitchFamily="2" charset="0"/>
            </a:endParaRPr>
          </a:p>
        </p:txBody>
      </p:sp>
      <p:sp>
        <p:nvSpPr>
          <p:cNvPr id="4102" name="AutoShape 6" descr="Výsledek obrázku pro logo RaiffeisenB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74625" y="1171829"/>
            <a:ext cx="4152900" cy="58164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80962"/>
            <a:ext cx="1691680" cy="68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460375" y="80962"/>
            <a:ext cx="8288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cs-CZ" sz="2400" b="1" dirty="0">
                <a:solidFill>
                  <a:schemeClr val="tx2"/>
                </a:solidFill>
                <a:latin typeface="Arial" charset="0"/>
              </a:rPr>
              <a:t>Rámcový harmonogram </a:t>
            </a:r>
            <a:r>
              <a:rPr lang="cs-CZ" sz="2400" b="1" dirty="0" smtClean="0">
                <a:solidFill>
                  <a:schemeClr val="tx2"/>
                </a:solidFill>
                <a:latin typeface="Arial" charset="0"/>
              </a:rPr>
              <a:t>priorit 2017 1/3</a:t>
            </a:r>
            <a:endParaRPr lang="cs-CZ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56111" y="1815090"/>
            <a:ext cx="807206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Clr>
                <a:schemeClr val="tx2"/>
              </a:buClr>
              <a:buFont typeface="Courier New" charset="0"/>
              <a:buChar char="o"/>
            </a:pPr>
            <a:endParaRPr lang="cs-CZ" sz="2000" b="1" dirty="0">
              <a:solidFill>
                <a:srgbClr val="000000"/>
              </a:solidFill>
              <a:latin typeface="Arial" charset="0"/>
            </a:endParaRPr>
          </a:p>
          <a:p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Do </a:t>
            </a:r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vánoc</a:t>
            </a:r>
          </a:p>
          <a:p>
            <a:endParaRPr lang="cs-CZ" sz="2000" b="1" dirty="0">
              <a:solidFill>
                <a:schemeClr val="tx2"/>
              </a:solidFill>
              <a:latin typeface="Arial" charset="0"/>
            </a:endParaRPr>
          </a:p>
          <a:p>
            <a:pPr marL="342900" indent="-342900" fontAlgn="base"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Jednat s potenciálními </a:t>
            </a:r>
            <a:r>
              <a:rPr lang="cs-CZ" sz="2000" b="1" dirty="0" smtClean="0">
                <a:solidFill>
                  <a:srgbClr val="000000"/>
                </a:solidFill>
                <a:latin typeface="Arial" charset="0"/>
              </a:rPr>
              <a:t>partnery</a:t>
            </a:r>
          </a:p>
          <a:p>
            <a:pPr marL="342900" indent="-342900" fontAlgn="base">
              <a:buFont typeface="Courier New" charset="0"/>
              <a:buChar char="o"/>
            </a:pPr>
            <a:endParaRPr lang="cs-CZ" sz="2000" b="1" dirty="0">
              <a:solidFill>
                <a:srgbClr val="000000"/>
              </a:solidFill>
              <a:latin typeface="Arial" charset="0"/>
            </a:endParaRPr>
          </a:p>
          <a:p>
            <a:pPr marL="342900" indent="-342900" fontAlgn="base">
              <a:buFont typeface="Courier New" charset="0"/>
              <a:buChar char="o"/>
            </a:pPr>
            <a:r>
              <a:rPr lang="cs-CZ" sz="2000" b="1" dirty="0">
                <a:solidFill>
                  <a:srgbClr val="000000"/>
                </a:solidFill>
                <a:latin typeface="Arial" charset="0"/>
              </a:rPr>
              <a:t>Dodělat věci, bez kterých to </a:t>
            </a:r>
            <a:r>
              <a:rPr lang="cs-CZ" sz="2000" b="1" dirty="0" smtClean="0">
                <a:solidFill>
                  <a:srgbClr val="000000"/>
                </a:solidFill>
                <a:latin typeface="Arial" charset="0"/>
              </a:rPr>
              <a:t>nepůjde</a:t>
            </a:r>
          </a:p>
          <a:p>
            <a:pPr marL="800100" lvl="1" indent="-342900" fontAlgn="base">
              <a:buFont typeface="Courier New" charset="0"/>
              <a:buChar char="o"/>
            </a:pPr>
            <a:r>
              <a:rPr lang="cs-CZ" sz="2000" dirty="0" smtClean="0">
                <a:solidFill>
                  <a:srgbClr val="000000"/>
                </a:solidFill>
                <a:latin typeface="Arial" charset="0"/>
              </a:rPr>
              <a:t>vybudovat </a:t>
            </a:r>
            <a:r>
              <a:rPr lang="cs-CZ" sz="2000" dirty="0">
                <a:solidFill>
                  <a:srgbClr val="000000"/>
                </a:solidFill>
                <a:latin typeface="Arial" charset="0"/>
              </a:rPr>
              <a:t>krajskou síť koordinátorů, </a:t>
            </a:r>
            <a:endParaRPr lang="cs-CZ" sz="2000" dirty="0" smtClean="0">
              <a:solidFill>
                <a:srgbClr val="000000"/>
              </a:solidFill>
              <a:latin typeface="Arial" charset="0"/>
            </a:endParaRPr>
          </a:p>
          <a:p>
            <a:pPr marL="800100" lvl="1" indent="-342900" fontAlgn="base">
              <a:buFont typeface="Courier New" charset="0"/>
              <a:buChar char="o"/>
            </a:pPr>
            <a:r>
              <a:rPr lang="cs-CZ" sz="2000" dirty="0" smtClean="0">
                <a:solidFill>
                  <a:srgbClr val="000000"/>
                </a:solidFill>
                <a:latin typeface="Arial" charset="0"/>
              </a:rPr>
              <a:t>technický </a:t>
            </a:r>
            <a:r>
              <a:rPr lang="cs-CZ" sz="2000" dirty="0">
                <a:solidFill>
                  <a:srgbClr val="000000"/>
                </a:solidFill>
                <a:latin typeface="Arial" charset="0"/>
              </a:rPr>
              <a:t>systém na dobrovolníky, </a:t>
            </a:r>
            <a:endParaRPr lang="cs-CZ" sz="2000" dirty="0" smtClean="0">
              <a:solidFill>
                <a:srgbClr val="000000"/>
              </a:solidFill>
              <a:latin typeface="Arial" charset="0"/>
            </a:endParaRPr>
          </a:p>
          <a:p>
            <a:pPr marL="800100" lvl="1" indent="-342900" fontAlgn="base">
              <a:buFont typeface="Courier New" charset="0"/>
              <a:buChar char="o"/>
            </a:pPr>
            <a:r>
              <a:rPr lang="cs-CZ" sz="2000" dirty="0" smtClean="0">
                <a:solidFill>
                  <a:srgbClr val="000000"/>
                </a:solidFill>
                <a:latin typeface="Arial" charset="0"/>
              </a:rPr>
              <a:t>systém </a:t>
            </a:r>
            <a:r>
              <a:rPr lang="cs-CZ" sz="2000" dirty="0">
                <a:solidFill>
                  <a:srgbClr val="000000"/>
                </a:solidFill>
                <a:latin typeface="Arial" charset="0"/>
              </a:rPr>
              <a:t>na fungující proplácení</a:t>
            </a:r>
          </a:p>
          <a:p>
            <a:r>
              <a:rPr lang="cs-CZ" sz="2000" dirty="0"/>
              <a:t/>
            </a:r>
            <a:br>
              <a:rPr lang="cs-CZ" sz="2000" dirty="0"/>
            </a:br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Po vánocích</a:t>
            </a:r>
          </a:p>
          <a:p>
            <a:pPr marL="342900" indent="-342900">
              <a:buFont typeface="Courier New" charset="0"/>
              <a:buChar char="o"/>
            </a:pPr>
            <a:r>
              <a:rPr lang="cs-CZ" sz="2000" dirty="0" smtClean="0"/>
              <a:t>  </a:t>
            </a:r>
          </a:p>
          <a:p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Po </a:t>
            </a:r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volbách</a:t>
            </a:r>
            <a:endParaRPr lang="cs-CZ" sz="2000" b="1" dirty="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buFont typeface="Courier New" charset="0"/>
              <a:buChar char="o"/>
            </a:pPr>
            <a:r>
              <a:rPr lang="cs-CZ" sz="2000" dirty="0"/>
              <a:t/>
            </a:r>
            <a:br>
              <a:rPr lang="cs-CZ" sz="2000" dirty="0"/>
            </a:br>
            <a:endParaRPr lang="cs-CZ" sz="2000" b="1" i="0" u="none" strike="noStrike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Obdélník 1">
            <a:hlinkClick r:id="rId4"/>
          </p:cNvPr>
          <p:cNvSpPr/>
          <p:nvPr/>
        </p:nvSpPr>
        <p:spPr>
          <a:xfrm>
            <a:off x="456111" y="1382561"/>
            <a:ext cx="3935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dirty="0">
                <a:solidFill>
                  <a:schemeClr val="accent5">
                    <a:lumMod val="75000"/>
                  </a:schemeClr>
                </a:solidFill>
              </a:rPr>
              <a:t>https://</a:t>
            </a:r>
            <a:r>
              <a:rPr lang="cs-CZ" sz="2000" dirty="0" err="1">
                <a:solidFill>
                  <a:schemeClr val="accent5">
                    <a:lumMod val="75000"/>
                  </a:schemeClr>
                </a:solidFill>
              </a:rPr>
              <a:t>redmine.pirati.cz</a:t>
            </a:r>
            <a:r>
              <a:rPr lang="cs-CZ" sz="2000" dirty="0">
                <a:solidFill>
                  <a:schemeClr val="accent5">
                    <a:lumMod val="75000"/>
                  </a:schemeClr>
                </a:solidFill>
              </a:rPr>
              <a:t>/</a:t>
            </a:r>
            <a:r>
              <a:rPr lang="cs-CZ" sz="2000" dirty="0" err="1">
                <a:solidFill>
                  <a:schemeClr val="accent5">
                    <a:lumMod val="75000"/>
                  </a:schemeClr>
                </a:solidFill>
              </a:rPr>
              <a:t>versions</a:t>
            </a:r>
            <a:r>
              <a:rPr lang="cs-CZ" sz="2000" dirty="0">
                <a:solidFill>
                  <a:schemeClr val="accent5">
                    <a:lumMod val="75000"/>
                  </a:schemeClr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89004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8748464" y="188640"/>
            <a:ext cx="216024" cy="21602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28588" marR="0" indent="-1285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ele-GroteskNor" pitchFamily="2" charset="0"/>
            </a:endParaRPr>
          </a:p>
        </p:txBody>
      </p:sp>
      <p:sp>
        <p:nvSpPr>
          <p:cNvPr id="4102" name="AutoShape 6" descr="Výsledek obrázku pro logo RaiffeisenB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74625" y="1171829"/>
            <a:ext cx="4152900" cy="58164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80962"/>
            <a:ext cx="1691680" cy="68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456111" y="62549"/>
            <a:ext cx="8288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cs-CZ" sz="2400" b="1" dirty="0">
                <a:solidFill>
                  <a:schemeClr val="tx2"/>
                </a:solidFill>
                <a:latin typeface="Arial" charset="0"/>
              </a:rPr>
              <a:t>Rámcový harmonogram </a:t>
            </a:r>
            <a:r>
              <a:rPr lang="cs-CZ" sz="2400" b="1" dirty="0" smtClean="0">
                <a:solidFill>
                  <a:schemeClr val="tx2"/>
                </a:solidFill>
                <a:latin typeface="Arial" charset="0"/>
              </a:rPr>
              <a:t>priorit 2017 2/3</a:t>
            </a:r>
            <a:endParaRPr lang="cs-CZ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30914" y="1227775"/>
            <a:ext cx="8072065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Po </a:t>
            </a:r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vánocích</a:t>
            </a:r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/>
              <a:t>Operativa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Schválení rozpočtu </a:t>
            </a:r>
            <a:r>
              <a:rPr lang="cs-CZ" dirty="0" smtClean="0"/>
              <a:t>2017</a:t>
            </a:r>
          </a:p>
          <a:p>
            <a:pPr lvl="1" fontAlgn="base"/>
            <a:endParaRPr lang="cs-CZ" dirty="0"/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/>
              <a:t>Oživení krajů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Krajští koordinátoři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Podpora zvolených krajských zástupců - dedikování příspěvku v rozpočtu krajů - administrativní </a:t>
            </a:r>
            <a:r>
              <a:rPr lang="cs-CZ" dirty="0" smtClean="0"/>
              <a:t>aparát</a:t>
            </a:r>
          </a:p>
          <a:p>
            <a:pPr lvl="1" fontAlgn="base"/>
            <a:endParaRPr lang="cs-CZ" dirty="0"/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/>
              <a:t>Volební program 2017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Práce na volebním programu věcná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Práce na volebním programu prezentační (</a:t>
            </a:r>
            <a:r>
              <a:rPr lang="cs-CZ" dirty="0" err="1"/>
              <a:t>copywriting</a:t>
            </a:r>
            <a:r>
              <a:rPr lang="cs-CZ" dirty="0"/>
              <a:t>, jednotící </a:t>
            </a:r>
            <a:r>
              <a:rPr lang="cs-CZ" dirty="0" smtClean="0"/>
              <a:t>myšlenka</a:t>
            </a:r>
            <a:r>
              <a:rPr lang="cs-CZ" dirty="0"/>
              <a:t>, formy prezentace</a:t>
            </a:r>
            <a:r>
              <a:rPr lang="cs-CZ" dirty="0" smtClean="0"/>
              <a:t>)</a:t>
            </a:r>
          </a:p>
          <a:p>
            <a:pPr lvl="1" fontAlgn="base"/>
            <a:endParaRPr lang="cs-CZ" dirty="0"/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 smtClean="0"/>
              <a:t>„Stínová vláda“ </a:t>
            </a:r>
            <a:r>
              <a:rPr lang="mr-IN" b="1" dirty="0" smtClean="0"/>
              <a:t>–</a:t>
            </a:r>
            <a:r>
              <a:rPr lang="cs-CZ" b="1" dirty="0" smtClean="0"/>
              <a:t> nový systém garantů</a:t>
            </a:r>
            <a:endParaRPr lang="cs-CZ" b="1" dirty="0"/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Obsazení a naplnění agendy stínové vlády, schválení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Komunikace s resorty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Prezentace výstupů </a:t>
            </a:r>
            <a:r>
              <a:rPr lang="cs-CZ" dirty="0" smtClean="0"/>
              <a:t>„stínové </a:t>
            </a:r>
            <a:r>
              <a:rPr lang="cs-CZ" dirty="0"/>
              <a:t>vlády, pravidelná </a:t>
            </a:r>
            <a:r>
              <a:rPr lang="cs-CZ" dirty="0" smtClean="0"/>
              <a:t>agenda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b="1" i="0" u="none" strike="noStrike" dirty="0"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3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8748464" y="188640"/>
            <a:ext cx="216024" cy="21602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28588" marR="0" indent="-1285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ele-GroteskNor" pitchFamily="2" charset="0"/>
            </a:endParaRPr>
          </a:p>
        </p:txBody>
      </p:sp>
      <p:sp>
        <p:nvSpPr>
          <p:cNvPr id="4102" name="AutoShape 6" descr="Výsledek obrázku pro logo RaiffeisenB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data:image/png;base64,iVBORw0KGgoAAAANSUhEUgAAALAAAACwCAMAAACYaRRsAAAAkFBMVEX49AAAAAD8+AAnJgDEwAAQEBD/+wD18QDx7QD//wBbWgD//ADj4ACFgwBtbADg3ABnZQB7eQAGBgAbGgCmpAC9uQCcmgCxrgDp5QC2sgCQjgA7OgAfHgBFRACinwCWlADU0QB0cgBUUwDMyQAvLgA1NADJxgCBfwDa1wBDQgBOTQBeXAAWFQAREQApKAAzMQA8x2AYAAAJF0lEQVR4nO2de3eiPBCHIboBFq2XarXWrrettdf9/t/uBTGIMDOZXNit7+nvnz2ndpOn44MkIWDw48oShFeWb+C2cwQeLz87Xz6fy3EJvFx1ryCrZQnc6abiyyftdirAIvjyEd/ALecbuO38z4Gzj5WWcbQd8IFFmsa9wSBO03aohUxlPBj0glSSGDxgkcSzzevjw8PDy3Y4mSdkm3a0h9Xw9SXr4HE7mgYJTsIAFsG8+3Qx9LhdzSOPyCIePF+ObbbrGGmfASzms9fGaOl9sfZFLIL9c6P98G0KI+uB5f6t2VyWh0XgBVnMnz+h9j9uDtICWIhfYHPHIgygFg2T7ptvnyrJPXCoaIDFYIg1lxfh3r3GE6L9sN/UggYWA/TPLzJJ3XDFim5/M28gUcBivaXbC8OZmxV3uvZvBnUmAlgMtLzh+8yhxkLLmxHXakwAi8GLvr3MCmuPowWn/eElMQ4sop+c9uw9FizeMBwxgQNme2F4b+cxw4civ6rto8DpbMxtcHlvUWOOv6r9aYUYAxb73+wGs88KY495/p7yeKiAIcAxdcIAiA1rzPX3lFGkA5bkCQiIoRV8H4pMSzKswoYNZp4ZEBv4q5pPaGCxMW3RxGMjf09ZqOMOBBY7dISG54PrsaG/RZ7UKRqucN+iyUw0HrGxD8esCGCxfqL/M5IOh9jc3yKvp482CDjSjPnQjPUe2/hbZIJWWMztCpzlXffpZuVvkddiEAQBT60bDcddmtjSh2N2GHAKTzp5+aSIbf0tskmxCru0Ss3z7P0tImFgFyPyoGM3B3+L7AUInI4c231HrHDyIU9fgsBSM1HW5zdE7ObvMdsUAhZrk4EwnNtpw2NXf/M85eeOJvDkw73pToPYA282Q4eApe1p7jLxpQ/3XhpdSajCxcBHvyJBpl8rcOzo2WPRKgAs5se50SqZsOegQO4ah1zscja6nSab/N/hHAA+ZB8SH4tIRL9o4i3xHqyANbzeDdHWI817L0SULyHnI7YG8O4hG95nHYqIntYtDn+wl+6gpWgxR4m36w3ZVX4EizgjftoBwPtO+FxcDqBXFvvJAXsFXugWEfKedOKYqL6ae4loEy67AHA33KgJn6A87ktxACdSC2wsISKQaxsLCvj8mZ55PIWA++c1AMrj7IgV+wfghZsedjllDS3WvWWTNQL4tjKWivpAhYN5RUDK4+NHzL4DvPITuZrSgw6tbT65JICrZyARA58S9V5Qj4uRyBp6aQgedD1I4c7xV3Hg5pxLe1EG8/gIHMg99NrPphViDdX3s5j2YMDAmER/2QvzuAAWPfDFYZ1YrMEx4CsJfAvNBbTAmMcn4AFcm5rHsL86YKC+vCuhoMc08KXHsL9ZHilgeM2Ada0Z8lgDXPUY9jfPAw4M+csFBj3WAZ89RvylgUF/2cCQx1pg5THmLw2M1Je/X6LhsR648Bj1lwTG17y4O1IaHjOAc49xfwlgzF8T4IbHHOBsxI37m+dPDwJG/TUCrnl8e1olooHDIT3V+n06MC8vsRH1NQCuebw//UwDrIkCDmaVH9JrtibbwM4eL3fSL3AyU4sLlL+mwKXHT+erN56AsxoXI1XSX2Pgk8ed/fknbsCdM3B0/57/RFNfQ+CTx9ULqW7Ay+qorhtyrp2Z7r0Uk6fqZiefwGn3j7a+5sBBPk1pBzibnum7d93d6heY1eM/Bb69NuCwvmeqdWBqhs7ITazvwTMwsWTG4G1so2sfOBCx9VIysuLSMnAgEkviN3xXc6vAAbmWh2dj7q8nYDuPm9tA/x6wjcc3tlvS/dzHYezxTaJvtE1gU4+fI32T7QIbeTwGNl7/deAg5V/yfZk77JL2VmFy/aGWN/Mxj29gYv0MSmP9+G8DMzdzn2N1VvYHLBmb5es1tiX2cqZbG9b3WGNLKzwASzN/yxrbEXsYrZn6W9bYygpnYKm7mYao8b8YD1v5W9bYwgpHYLlz2oNl4bEbsDhAl8dNamxshROwPDjvcTP22AX4uHvFNaYeOwDLncF4B4+hx/bAzv6qmHlsDezBXxUjj22BvfirYuKxJbAnf1UMPLYDlr78VeF7bAXs0V8Vtsc2wAb+9tl3uXE9tgCWe+54Z9w3WD9memwOLA/s+1L6sTBYr+B5bAws+fP5Ub5+JmLmzbtMj42v0+3Z9R0V62ciYRNzPDYENvFXrZ8ZrLsxPDYDlvwb1yrrZ149NgI29bfshL+hXOux0X4JY3/L/5mwiXUeGwBLcLswlHG/vv4r4g2XWOMxH1iu0U3v9UAP3piziWmP2cCSP58fQdcvfHnM3rfWZdd3hFy/8OMxE9jF3zJePOYBS/71AOL6hRePWcCu/pad8Z+pgHrM2j/cZdcX81clcR4fM4Bll3u+IPxVcfaY8awqL/6W/bl6rAWWOz/+lh06eqy9j8OfvypuHmuAvfqrErFvRAY8poEl/8kYBtePxZxN3PSYBJb8+TzL37LTyN5j8uFaXXZ9uf6q2HtMAKfs8Y6BvyrWHuPA7fhb9htbeow/q6olf8uO4RsuoVze14Q9q2oK3YwI81ru30n4c+mKFQhwOuWeLyz8VbHyGAaW4M2eYBz271h5jDxJiT+fd3kkqpHHFLB6ogCD13r/WRG2x+UjhDCHWW+Wg78qEfDYVigzUom8IU6NXfafqf5jFvH5sYHoxxrjT3fy99zRhsFb+X30TJfqnhLi6q9KoiP+mDAecpgTkzX24K+K7s2csE7NgebJMR78LRloj+8uNj4q4B8AsCCOPC/+njvaELy13yWAMyuwZwn48lcF9Xg8qW0spYGDFKyxR39VsDez8ShbDTDssUd/S44YJL5rbNzVAUMee/X33BFwcl0Bv6cBzvSqe+zb37KjBvEvYiEFBw6SCyta8Fcl6o+1vBzgIKjWuAV/S5ZLj1dgRxxgUTnyWvH33FHFihX8TrIqHCTq6W5t+Vt2VJ7z7jQL2jRw5vG4XX9VlMcYLxc4CO7Grfpb8hQeo49j4gNnR16r/pZA+dhtgffEB073LfurkjyviO9U4QP7+TILTljXmhnAXyPfwG3nG7jtfAO3nUvgK/rKwhz4qr4UMge+qq/d/BFeV76B287VAf8HmJyyRpY1rKsAAAAASUVORK5CYII=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74625" y="1171829"/>
            <a:ext cx="4152900" cy="58164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eg;base64,/9j/4AAQSkZJRgABAQAAAQABAAD/2wCEAAkGBxQTEhUUExQWFhUXGB8aGBUXFxwdHhoXHRccHBocHBocHCghHB4mIBwZITEhJSorLi4uGCA0ODMtNygtLisBCgoKDg0OGhAQGywkHxwsLCwsLCwsLCwsLCwsLCwsLCwsLCwsLCwsLCwsLCwsLCwsLCwsLCwsLCwsLCwsLCwsLP/AABEIANUA7QMBIgACEQEDEQH/xAAcAAACAwEBAQEAAAAAAAAAAAAABgQFBwMCAQj/xABFEAABAwIDBQYCBwYEBQUBAAABAgMRACEEEjEFBkFRYRMiMnGBkUKhB1JiscHR8BQjM3KC4RVDkvFTc6KywhY0Y4PSJP/EABgBAAMBAQAAAAAAAAAAAAAAAAABAgME/8QAIBEBAQACAwADAQEBAAAAAAAAAAECERIhMQNBUWETIv/aAAwDAQACEQMRAD8A3GiiigCiiigCiiigCiiigCiiigCiiigCiiigCivJUBUDH7aZZ8a0g8uPtrS2FjXxSopOxe+WZRQ0g5tBnBEnhCQCSJIv1quxrWKeSC+6GfiUmSqBOnZoMnUCVHW8XFK5A3Y7b7LdioKV9VNz7DT1qr2BvejEOqaKQ2q+QFUlYEhXCJEcCbTyqv2fs1oq7rRdKTlUpUBMA8MvdIEqsSePOav8bs9K0AABKkmW1ADuqGhH60qdhcg19qt2RjitJChlcSYWnkrmOh1H9qsquXYFFFFMCiiigCiiigCiiigCiiigCiioy8WkZrg5PEBci03AvMUrdBJopVO/eGJAQVKJ07hH/dFRcRve4VQhoZY8cld5IghsGCLG9r9DC5A6TXkqHOkR/amLUFR3R8BSkXTwKiQojl4Tp1iuKWsYpMKdWFSJKTy8QCVISRY+YgHpRyDQFOgcahYnbeHb8bqE+agPlNJOK3cU+rvPKhIuMxggwZM5hpyA16ilbHhvDpLjaSVmENZ+9A4TpwEnSiUmi7w79MYVrtcrjyRqGwJA5nMRalEfTMlyQzg3CRHiVe9hZAPGBc8a47q45txMLhaoGcqvmBFzHK8Ryqla3MaRiXsj6klN20ojuoWDrmBChqmOnlU558Z20+OcrpbO/SbjnIDTCEZtJA5AkglZzASLxVBj98tqEh79pypylQaGSIFjMNi+pym9jxEC5Tum1Cc6nVlPilZAXckhSRaCSZjmZ1NTGd38MkqIZRKhBkZrdAqY9K5/92/+LlsTGKxbSXF45+VQFNpAGVRMEWVcAxw0IruzshtCytGdRUZKnDooKPdIEDKbDNNpGpq22alDWVORPZgRki0dBTOtgKR+6IQTdKkga63tcHjWmHycmOfx8Cw1s492EjJmBVmICSBxgwgmLHUyOIOapjWAbyy48FJBKSQc8TlNzoBmEzEd4gzrS5vBhnnXVqdbUts2KUySysaEAXiLidbHnXvYOy3w8F5cjYssrGTOkRBCeZBKTwrTTHl3poOEwiGwMs6RJJJjgJJ0qSDVVg3Q0jICVBJOWbQM1kEn4h1ryvbzSc2YzCspySqOU21sdJ5VK3fHtFKg82JWkQpP10cvMairTAYxLqApJkH9QeRHEUq4zbroMBCWzNu1nvJg3ABzTaYANqrnd5Q1iUqZQpTa/wCMkC5UNVJQO8lQ6gZtImqhNForlh3cwB5ibiPka61oBRRRQBRRRQBRRRQBRRRQBSFgdrZNoPpUYStwoPQjwfrqeVPtZpvxsstYsOJHdfHp2qR8ioR/1VHyeKxWSNhtt4h5GUS8S60pRMJPxosZAnvW5jlVgjCpCspBJChdKCYSoGBmN4H1hpUXZ+K/bMMIVD7UEE65h4Seih3T61cbNxgcQFaHRSfqqHiB8jUS77KxGxzuHw8F1cEiwJJUbQYSkSQePAxXPD7cwalBIWkKJhOcKSScsQCsXMDnNqpd5d1nHHXXkLB7QJspZQUFAiEnTKdYMXjWKXsPuepCSgKbSFG5UsLmbTCQSSItpBp9E099uUqSOII+UVlO8hhKEad4FR1KcsC411n2rScK8EJQiHF5UhOcpN4ESSdZ/GqjeXdhOJGdAyOdePrwnjwPzpwVl+zsUG8akEIbWJClBUJIItM2nT8ppxxWICglxAT2ibgiB2iTqmesD1ANKW1d2nwsocQACAEk6ddenETrTNslxtDaW325UBAcCoJGnkeGtPKSwpbLtbMOBaQtN0kSP1zm3pXvLVBt3EqwiO1w3fbzfvGnBoTHeSpPhE6yDrPOlzB7ZxuIQoduhCXFEFWWC2EgKUAoRl7skSbhKrgiuK/DY7Z8srQwg1YbLx0BSM6ReAdcqzoCJ4nha5rLloeUWlPYtwFAUqxCVISOYFyTlUnNJ0TwVIq8dhWgEqbdhycznfUrMSqQoK0kFM3g95PEGqww1d7LPLlNabsECZU4ZUdUjKcpFgTrA561wxOKYaurKOOZZ5yFW8tY50k7JxK8Sz2z2MaaCFZVdqtaiohKblJUAQfEI4k9I+ObXwDMjtXsSYgpaSGkmw1VZRmOZ1PM107jl1V5t/bbLgDYbUspUm0EKFwO62JWddO7OU3kRXJeCxBSVKyYVER2rigi0XIglwnlmUNBa8BRf31cSCnCNNYRB4oSFLPmpQ19KXMZinHlZnnHHDzWSr7zb2qeX4cx/Txitr7PZzFTzuKctKWpbQSBAlWp63MyeZqpxO/z4BThmm8Mg/8ADSCvzLigZ/0+tLPZgcPf+0V8Dx4EegJqLu/a5JGvfRHjHXm8Qt1RWc4AKjmV4ZNz8OkDTWtCrPvoacT+yuie/wBrKgdcuUBJveDB15GtAmt8OsWd9faK8hY0r1VkKKKKAKKKKAKKK8KcA40B7qm3s2V+04ZaB4x3mzyWm4jz09a74zbTTfiWkeZqnxO9qbhoKcIuT4UgQDdR6EH1qbTZ9sDbqmng4BqrKtI+sfEmOviHUEeb3tDFhgjFIClMuR2oSJifC5HsFeh51mO2VS6p5KRkeMkJJi5kpzcFTKknUe1XuF337BgtqaL+Yd2SAkpVY5rG+oKQNQeBFYS8aqzcXe1N6WhHZypRFzAhJjQqWgnhwAqG5vE6rN2baiJ0lUm4kd2ALcuNp40pJ3tdQIYwuDaA4lCnFD1WqSetcMTvlj12ViykfVZQlH3CfnVc4XCnYYvGKUOyw7iRqSEKkqOpzLEeXKLm9D68fkh1eHB4KeUyI1njPKxHA1muJxzq57R19wfbdXHtmqL2TYn923PUSfnRzHFoOOxQUMuL2rhgI8DaysD+lAANRU43ZaJBxGJdP/wsFI6kFQ/GKSW18h7CPwr44rnb5UcqfGNBTvNs+FD9mxK0rEHtHUgEER4Qsge1ZSnaoS7GWEZoMqN0ZuJA5dKnu4hCbk2jjSq3igFZoB6Gqxmx4YxtdAslOaRFgb2+SpgyBEDS9csdtJamjCClJI72l7EQBxhJFuBPOq5jHOqshKRMdLgkg3Os8eNMWB3Nx2IADighJvwM8J7tpvzo46O5xA2F4VE8xcxoOpqzUtPn6k/nTRsv6M8sJW6sk3gKyz7VcM/R+hIOZnN3SQVKLl+Ayk3OlTZ2XJnD+LA4kecCf9RrmjEZjCe8eSZV/wBgp92tuChIb7JCSG/EkjLnUIUpWaIi8axwrlhdynC5K0JQJzrVKZJAENpCTpFzbj1p8Yi53fhUbwb50aXfQlAGpAHiM8Rw0mpWD3efdsoqB5AFRk3iBl4X1jrWx7C2bkSS5GdUWmYAEAcpi586tw2mp6Xus63T3axGHC+yeUnNBVmagaEWBJM/rjNMbQxZfQ2XxljMrKkSEg8ZTadB61eY7FpaQVanQJGqlGwA6k0ubd2icIyZIOJfuroIiJ4ACw8iarfSfaaNg43tHHQkjIggCOcGTM/oEc6vKXNw8D2eEQoghbpK1TqSbC3AZQIFMdaYTUFFFFFUQooooBfVtfNi1szZITH80SfkR7GljbZxSsU4ylxZTHaAcOzPRIkwe7oT5173nBY2gHeDgSR5gZSPl/1VcbWdADWJT8BhR5tKsfYwfest9qqmVsRRhSobg2MwZMT3lZpmPqDThUg4FoxJK1CCRE/FA8c6dEjWatSmIyyoREqM2JFtfWegFUu3d4k4VISrKXCCo3ypCAYKlGPkBc0dpG19kh9tTeTKDEKWolQN44mIPAag1km0G1tuqSYCp70+KdDJm/n5U6N/SAVFUtpWEmF9nmEWuRnsqL2sYE1y3iYQ/DzawkqEzEhQix5gxxFTljVY2QmoSY0MDiTP516zKjX0/wBvyqo2ntYtqKYJIPE2nyvVZ/izijqEgchf3Mn2pTDLSuUMygAL/f8AfFR3MchNgU/03+4EH5UsOocWZJMc1E15EDmTVcP6XJb4vbMWEn1gew19xXFO0Eq1JSbaD3N59BVcMOtZsCfSu621pMKRcDiPY9eVVwgmTsnZ4WZS5J6mePHz15142ayhTqA4CUFQzBJglPEA8JFprjmRxCkkX9b26cL16wqgHRBBE2J40+xdNTTtLAlIT2WKSIiELbUIiIjj/erDB7SweYdniFNqkkh1gozHqpog+wrOUqPK3NJtUtl+2sjkf1+BrPdGo1xvFPKjs3mXBfuh1JPHLZwJVGkiakf4s80kl1tSQBM5SBMaSMyToACSBfheMmaejiUjlOZPsZA+VWGH2o+1dpxSf5HFJ+RJTS5X8HGNQb3sZjvkkTB8BkzFjnvqOH3GIGK2upbhLZaDcWQpGaVW1UkaXFgeHnCOne3FDxLWrzQ2r55RXRG+qx4gP6sM1+AFLn/Bw/pya2m7IVmZMJzQW1iVG0ghHdGgkzp1tMwm2nc6Q4rDhP8AmHNlKb8ATOkajjSY1vq2R32mFdQ0UH3S5Ur/ANSYJaSFIKZgkh1zUaG6Fi3WnyhcKdMPiUurViVH9xh5CDHiWB3lDnA7o8zWdbQxrmMxScvjeWEND6qT8XoL+3WrfeDelp7DpYw4UlpI76lcQNBzMmSSdaufos3emcc6nxApYSeCPiWeqrgdJ+tTn/VPxozKAlISNAIEchXuiit0CiiigCiiigFrf7Z3aYYrHiaOcfy6K+V/6aX92tpBxotL5ERzBtHzI9q0NxAIgiQbEHlxrGMa2rBYxxq8A93qg3Sfa3mKzzn2cNez8WUhTKvE3YH6yPgV7W9KpN5tmdqsOoUEuBOQ5tCnNmFxdJBvIqTtR+UJxLckoHeA+JvVQjmPEPXnVFtnbbOQOBxJHCBnPSBmAGo1qZ32Xhbc2NlGUqaRzUglZ0gwAkXubnnXTH7QyIS22hWRKQAVQLRbXWoOO3gJsjNBTMWQJg2ATpcazS3iseokZUxzuVH56etXq0LXY+7/AO3v5FPNtH6pPfX0QkxPn8jV9itiYXBqLaWXFuDVbqT0uCRcXF0iNb2qg3WSO8p1BUoKEFUC0fCSO6qZvPEU7I2o4Ew8n9twwPhV3X2j9hdj6K1+sNKyyz1dVcx62pVbsOPKIjMInupyxOltT5qKQetWeH3KbEHKVq0hI0HHvQBEz4cvmaeNj4tnFN/uFl1CTK0ABDyCTftG7ZrycyYJ4TNXWDw2ZRUhSCjiADmnQ5pvm0ueWlPf4kisbngDvABP1QAB68/XnwqW9uk26kApFtFDUev4V7323exC3itMqaKUhJAKy0RAX+64k6hV4OtL2yNlPosjP2w+NttSSTfLJ4gRHetBuNKYR9ufR6uMyE5iBwFlDqNQaT8ZuqpMyhSCBodJ6Hh5Xr9BsPKDaEqAU+EjOEmEhUXJOgGtvOvf7SyUFTymikXkxlA5BR8X96qZUtPzxsjZ5z5QVkcCk94HkUn+1WT+BdT4m86eaRlV6pNia0za+1MG2lSuxbcJPdDeYBNjdRtJ4wBVTsvYj2JT2q1dkzcqcWSABPwj4hFuGmppXV7OWktOWwS5f6ixlUPRX4GhYUnxJgcxx9f71fb1YzAIaW2y0HlZYL7ok/0cRe9orOdn7wvM2zFSfqquPnSmO/Fb/TUFcb+sH5kH769pxHCT+vX8KqsNvK0vxIyHmJH5j1gVYtdmu6VkTpMGfXQ1FmvT275wdQCeoH4p/GvBw41LZjWyT+BIHtXlTKkiRlIHWJ9DXB9+1khJ4qnTn0IpKXWxWWnX2WXFZGh3nSZJMGckpm5tPK3Ktzwu1sPlAQ4gACABYACwAFfmTB4btXCpRUlCdCB9oC+kazrw6U57OwCwAEYpSZMAqCx7FK4E8CfxvrjuRnW7N4hKtFA+tdAazTAYHGFKVIfkRxUqT/qbt/v0qbu9jsRLj+JeyMNkpjukLVpIUEyoA6EakxVckn+io+BxKXEBSFZgeNSKuAUUUUAUifSlsfO0nEpHeaMLji2r8j8lGnuuOLbSpCkrgoUCFA6FJEEGlZuBjexdtoZSQ5OQ8QJv5VRY53A51KCHl5iTlJCUp6AC4H51x3gDbC3W1O+BUJ+2m+VQ5yI6TNK721W/hSpZ62E+n51hJl9L6Xb21GhZDDaeRPfP/VVc/jXFdB0ASKgh98+EZJ4JHeP40K2M8q6pPnM+5p6G4ZcNhQkBAPfF1hR1UQNDp0/GvbS1IPdJBHDQi3A8uhkVVMYlxICXU5wNFaKT6irNCwtIN1J4K+JJ4+dZ2fq5UtCkOKCwosPJ0ebJQQesXT6Sk8YpkwO+LrRAxzZXpGMw4AXHNaB3XBxt/ppRcR8QOZPMaj86+4bFqT4SCnUjSRzIjKfOAetKbngslbRsvbAcR2jS04hvi4z4k/zt6g84v0ru/iQ4klC5SBcJVCieRmMvr7Vi2FxqEOBxClMucFtnKY6gmFDpmI6U3Ybe0LgYtIXaA+0S06OpuAfSB0NP/Sfabh+LrbW0w1LZicohgGQSSLrXludDHIcZFLrr72KUhKBmInIEJAgkRpyEeImwBEiYM/G4DDuKS+ccgsDxdr/EB4AA+Iny9CKq9qb5JbQpvBp7JB1cP8RdtSTcevyEVpyn0njanuN4bAicQQ89r2CPCkx8Z48bG19ONJm8O9j2KPfVCB4UiyU+Q41TY7GEyVG2pk/Mk1Ss4kOuBBJS18RT4iOk6Uat9PqO7xW+S2wkrV8RGgHU8KlI3BxOWVFI6T+NNuxdmbNyjJilNGQYcCNQdM0JVFzMKpnRs12AWcS2tF9CuNLeIOACRwPE6Wp85CsrJH9zMWn/ACyRzEVXu7LxDXwLR6G/nW3JU8kxlbUfsrRJvf4wTzjL/aQ0+oAdph3epyyPfKB7E/lXLZa0xHC7TfR4kEjTQ1bbOwLmJIyhUE3JBsOQsLnnpWi4h8Fw/wAJCTENrbBMnUkgyfT1qfhH0tgqQhhSbkRKCOBUZAEd02FxETaps/g5ImyNhAASgeqR+VNmDwqW08EgXPAetRcFthEkLCB9RKFZlrVyDYk89T7cIO8e8KWCEqR2+JsW8EgyE8lPKExzj2B8VIepm2drtttdo8pSGSYSlP8AEfV9VCdQk8Ty5C9UWN2opSUvYhISkf8At8Kk2EWlUakcTHGB1plOy8cVjlh3ERCWUnutD6o+oOfE1V43HKfXmUbmAIsIJhKU8h+uZrPK8mkmmtfRniFu4dxxZnM6YsBolIgRwBkAX0NOFU+6eHDeFbaEdxOVUaFWqiPMmauK6cfGdFFFFUQpP3z2i20tDbjikB5KoWD4CIHK2ut9KcKyn6Xkn9oZmyezOU/azd4a/wAv60jPw56VdobhgOqdfWpxs3Q8klRgk/xBfQR3hI6CpGH3UbR4UCDoUmZHDvGwEcKi7I2+9hjA7yJu2rT0+qeoseVNGzsQziBmwyw25qplWh/p/wDJPqKzme/TuJf3gwQwzBWy3eQCqM2VJN1EcYpExWIdK+85KYse0N+RtA9o1rYw8M2Raci+R0P8p+L7+lVO08DElLYHVKU5upzGyR1NVEkDCLX2ai8TE9wq8RTHLU9DVcdoLbUSklPPrylOnrqKtNt4lPCFZuIMnyUu8noPOlhzDOLuEkDieHvT1v0GXZ+3G3DCv3Sz8Q8J8/7+50qe8kDxpy/aRp59POB60kYPD98CbkxWlO7sOpwgdZX32zDja7oIkd4cU2INuRrPLGb6aSqpKVapyrHlPy1NDOIIkAFMfVNvWe76SajYpCmlZcQ2plRNli6Fcu9+c1LKlCFWWngo3sftD801Fn6p5ediCdTcHIkH0UPw96rMdjUpEqMAfq3M142rtIJ11iwGpHXkKh4PYjuIVmV6eXQVeOP6nLJU43Hlw3EJ4D8TzNeMGuFcKv39iZSqYCUmL8Y+8k1Bb2ZELMEAjMARmTf6usda260z2lYZR9OYNTWXIukwfVM+otVs5udACkFdzqNBIkTy4D1qHiNjvt6jMPnXPllJdVtjjbNx3a2g8BZ50RwzlQj0MVIw23sSi6HfYD8IP31UByLKBSf15GuoJN7K+/3saWpT7X7m+2NNg4jllImfRxWvlUHEb1Ykat4f/wCxiJPmkfjVdn6/6hm+etSWXSBaY45D96aNaLqmfYm+jaUqzJaZeIhZaBJX/wAtZJCRznSONjVXitpZs0d0KPgRIT1zK8bqjqSr2qvRiGyYOQnlGUk9QNfao2KxKQAtZt9WIt68P1fSlZv0dQOOlU3hI46ADyH3CpOD2YrF2lSGx4IsSfrH8q47I2e5i1AkZWhoOdafsbZOUARatJNItXX0dY5ZaSlwyvwL/wCYixPrr607UiYZHYPhWiHSAT9V0eE+ShbzindhzMAa1xqHSiiirAqDtfZTWJbLbyApJ9weYPA1OooDDd791XcEZutgmEux4eSXOXnofO1KT8pIUmQZsRr6f7+9fpt9lK0lKgFJUIKSJBB1BB1rH9+/o/WwFPYRJcZF1s6qRzKdSpPS5HXhjlh+LmRd2dvyqOzxSA+3xJ8Q9TY+sHrVnjm0PMqcw2NSlskBaH4HZg6Aqy5o1jNI60guQu4v9/vx/VxUjZGwsY+f/wCZpS/twEpE81GB7E1M6OyVY4jEYTDiG0nELHxrGVseSPEoecClra+11OnvqkcEiyR5JFvvp2TuChqFbQxQBJEMM6k8s0SfQeteloZZ7uFwiWzcBx6SsmARCbrOo6VU7T1PCBgmXAtDhQQgKBlVpE8BW37vYoZkoXdt5PZrHJUHKfWSn1HKs42hsN9w51lRCYV3oSLaw2mf+ojXpdp2LiITBMcJ5LSRB+4/1ClmMTe1h21IVh3QFLRKSlQ8SR4VeRTFJO19wWyVHDrLX2ASU+gy29DRjt63HHVKdwbL40Djbi2lEciCTJGmldcNtXBqkKZxjBOvgcGs6hQVHpU8oerC+n6PYVLjqjOpBTf1Vp7U9bJ2OEhKQhUAW0NhbgTXHDraMlrHBBIjK8lSBpA8QKSa9NM4hJ7mNw5Otn0963JWnMevpfLf2mxz3q3PWtGdoFQnMpv0gn8eh87IeLwilLzFCgpEADL4o4kcR1B4VqbLeNKgoKw6iI7wWjkL8p1PqK5YrZOMcVmKGiYMlBbF9ed/71Uy0WkDZOGccZStJSokd9AsfLLxHlULaW3Wm3UsrbcLhN0pRpOhvE+nI1cNbJxTap7FQFz3SDf0VrS/9IeEeUhnElDiFtnLmIKSJum5HMW86zzwmXrT487jULEY7DuKI7J3L8K+zkKsDYC/xJvp3hVBiQgpCktOhRMJTAv1CpgwPPShrFd1JViFJMEZQjwWXdEC2aQLEeLoK6OQYBedAMmA0BqTcd0DMrMslQg97jWcwmLa5bV7OLzuBsSpRtlUmFSJlMjU200qWAnnkP2rfPSq3EtqDodSVZwUqCimDmsSdBIzSJi8XFaMdg4nFtIeQyClwBYMtCQQZ0Gums6GtdMb0UMbtEsjKQlThAAQQCq4sRwivOx92HcSrO8BF+7P5eo9Kv0bgONqzqSkHWVvIgaxqPLhzjhFthW1NRmxbCQOCFFZ1t/DQLxA1vfTgTUTbak7MxTTQy8UKCVIShZIEGbEDQjXSmdvaqQFZWXVFP2RBHMKmI/XOFH/ABBpAviXVHj2bSkzfiVufheB1nwvbmH/AOE6vS7joTobWQn5zS3Bqm8bUS6VNuoSlpSfFnkyRMFMSCDP+mpu6u30rKmiqVoJEmxWkGM4BvIsD/es9e3l1yMNC898KcM8+8qJ9KiubyYk2ClI/wCWhLfpIA++nyHFvSVA3FfazjdHeot5WHwqTGQwpSlZjHetMzPeHAX0mtDbdBrWVLpRRRVAVExuPQ0kqWoJSkSVKIAA6k6VLNZdvHt1zCbQeSQVtOBJU0sgpUCgCU65DY906xUZ5amzk257Tb2WX1PIwoedNzAhoK1JObuBRtwP5+X8fjcTZr920ODMAQFQodqsQIAN0girHZuBYWs4nDAOJN1YZUShRMlSQbT0NrmCNK7MbCaekqeWsZphUBaDxSTqnlljyqJZ7BdltvCNpj41OGAW57ywR4nVAqBm9gOBnjV/gMM2GZU12BIIVIAJ5mTKiL6n/diZwDaZyISknUpSAfcCvP8AhieNzHiNzbQ8pHPWlsaKe0soSShNuKjYcpk25dDzpPYxAaC80KnSBIK0qy2vpHH7I5Uz72bMWoJSrVPhUfA5/OnQK4Rx4cqSy2W2sriFpIUbKSbCxieIvY9IpXwS96cxjFLmOHRJ/E14/aVjiPOE/lXkYlPUj+WPxryp0HQH2/OazbOy8Yr9JH5V8S84eXtH/jXhDijwjzUkfKBXsDmU+ck0yew6Ry62H3wKFOK4KT7CoeKxqU+JxA8wPxqONrMDVc+SQR91OEvcPtF9vwOKA6KUPurnvBvFiV4Zba3FFKstlEnRQOp8qXHN52wfCo+QTUHae3y8jIEZbySTJMeQq5jSWOAxuIbSClOYHvAki48pv/DMDUZSa7DHYmMoQfDluq+WAmCZ8Ztr3r6VQp2y4EoSMoyDunke/Jude+flXv8Axxy8BIlefQ+OSc2vM6aWFO41e03aWJeXlWuRaBf+sAibGFg3uQZph2Ti3v2dtPaLgAwCpUASTpNJeK2m45YxrmtxVlCZPokVa4PeJKEJSW1d0AWUOHnFFl0mmNTayRf2roWlf7zVS3vE2Roq9e07fZBusj/Vb2BqNUtrIsnmfT+4r0jDwIgk/W/tEVCZ20yowHUjqfzipqHREhaFDopv8SKVN4VgyqAQqB+rzX1nCAHQC+pP9714dxYFrC06oP3Lr6ziSSBoPrZbetGwajvM3hUdnhWwFmynD3iTxgfmfSm/6Msa4628pwrKs48Sptl+WmmmlZY2ADPrNa/9HLCU4FCk3zqUonmcxT9wGlaYbtTfDTRRRWyAay/6XdnQtp8IsoFDigLEiCjNF51g9BWoVxxWHS4koUAUqEEHiKnKbmjl0/PuzdpLYWFJUR9oGD6/qD92j7F2qjFRKkt4oDuuAd10DgRx6p1GopY3w3NcwhLqP3jH1ougclgcOv3GlZh5Teira8bRp/Ygj8DzWXGtOq3DBY/MShacjifEg/ek/EnrUlRrP9i72tvhLeKJSseDECxB+0eHqIPEUyYrbCsOB26VKRweaTmSeWYTKD1061cu0WWPG39oFvuhKSo2GZQvPJIubxrlF9az/eXZWJxCQtCg2lNyXAAkRYg6QQZg3kGmQ7X7ck4TD5lKN89/iuSkSlHEyonXSoO1MO22vtMXiVKUNGkELI14kBDZ/lANutPqeib+mbL2W8NHFKvAKBIN4sDBJ9I1vViN1sTGZ55LCLXWkBRH8mvvVzid5wmUYNlLI4rAlZ81nj5crGqZ/EKWSpxZWo8SbT66npS5T6VMb9uGJwzCRCFPOkarKsgnySBVU9iYn8591GpoSp1eRu5jjy5x+vKu725by02UAeV4I5E0Sb9Fuihi8QFLnURHOvKb8ZpnTuG+DKkpA5lwAfn8qu9l7nJbSoqGdWpURlQOgKteZPStbYjbOVsngLVyito2fuyD8LZA1ygm3C5MVH2nudh1KhSC1zcgJR8yJ9KJkTJWzOte12MGm/FbvMoUUpX2vCUyIPKTx8pqmxWyC2e0bGZsG5IkA8lf3jWjpcyvioQlavCk+nLyr6cIrUnhM/r9e1X+EZW6crYSmEnUyqDrBN+Q9iTaR0XhcO2ZdWXFDLIk2tJkeJJHWRcdYnkriW8OhRISOJi5gXMXPAU0p3KcQP3y0p+yP1Jqp2ioKKSlstgjiIm55WsCBPGJprwLpU02VEk5RJJk6daMsrpPGK9rZCEaX8gB+vepfZ8hA9z/AGro5iAo5UkKPJIzH2H5VaYDdDG4iMmHdCT8TsNp87972FZ6tPelV2iQb68hc107UzpA63PoBT9sr6JV6v4kJ+wyn/zV+VOGytxcExoyFq+s73z7Huj0FVPjpcmQ7L2S9iVAMsrWJjNHdF9SfCI85retn4RLTaG0gBKEgADoKkJSAIAgDQV9rXHHSbdiiiiqIUUUUB5UkEEESDqKzPfL6PiCp7BiRqpgcOrf/wCfblWnUUrNiXT80FsSb5VDUHSdDI1Hp6ir3d3b+Iw5CZlri2rvII+ze3kPnWn72bjsYyVj929/xEiyjwzj4vPX7qyrauyH8EvI8ix0VqlQ6H8OHKsMsLGsyldcbvC+5KGxkbHwtpCED0GvmTVC/E949oefwj8/IVYfsjjkIbUt2T4QLTytdR8uXKnzdr6NQYcxhPMMggAfzEfcD68KiY207ZGYKbVkK4IbTAKykwCdBA4nhpURGLAVZMjmTcjpwHlX6Wf2IwphWHLSexUIKAIHn5zedZrA96t0XMDiChUqaMlpzmOvCRNx+Bq7hqJmWzNsRjD4pASYSseBQsoHpyPNJ1+dX2CwxSrsnoC/gWBZYHEA6KHFNZphkLR3ka9Omn615U+7F3jaxLXZYsWkQrQg8DI0PUVMyFxSdpIQxBUUSo92UlSzzImAn24elUmI2lrlAXlNi53iRpOoCSRcAW4VPxGycOlZL+LCkg91KBJHG6rpmvn/AKhwbH8BjOoaLcv7Dh6Ve5E6quOAxOKUcrS1JIHhGVKf5SruzbNMk3i+lTlbkQE/tL6GgLxIJ4c4A46T4jzqHj978U7bOGxyTa331QOvKWSVKUs85/Olz/D4mwf4Vh7QrEKHO6ZHGDA+RrntPertGltN4dtLSklJz2EEcoApWmOQ68fc3q52Nu5icUJabhB/zXLJ8xN1f0zS7p6kZW0JXClwLgmY4G39WnK9XeyNmLeXlweHW+qYzlJIFvi4C8mbaDrWwbs/Q9hWe/iVKxK9YIytg62SLn1VWiYXCobSENpShI0SkAD2Fbcdly0xrZf0O4h/KrG4gNAf5TQC1AWtnNhpyVWhbK+j/AsgDsu1IEAvHPYfZPdHoKaaKqYxNrhhcE22IbbQgckJCfuFd6KKZCiiigCiiigCiiigCiiigCiiigCo20MC28gtuoC0nUH7xyPWpNFAU2w922cLJQCVfXVBITyEAAD5njNXNFFKTQFV23NkN4potuC2qTxSrgRVjRToYftPYq8M4ptY09lJ4Ecx8x91Ti8EB3h4eY1BJ0tx4g6Gtv3j2InEtx4XE3QvkeR5pPEeR1ArIseA0VBwFtSSUrRyPTmlWo56jlXNnhxrTG7VSkjWVK5A2gfM/OvaRyEdf1c1zZfU4rIw2pROkAk/K/3U07H+jnFPHM+oMp5Eyr/QkwPU+lKY2qt0U3X0iZJMa8h5nSrzYW6WLxYCkoDTZ/zHJEj7IsT7R1rTthblYXDQQ32ix/mOQSD9kRlT6AUxRWuPx/qLkVNhbg4ZiFLHbuD4nBYH7KNB6yaawK+0VpJIgUUUUwKKKKAKKKKAKKKKAKKKKAKKKKAKKKKAKKKKAKKKKAKKKKAKKKKAKX9490MNjFIW6FBSbSkgFSdcqjGnlBvRRSsCy2VsdjDJysNpQOMC5/mUbn1NTqKKYFFFFAFFFFAFFFFAFFFFAFFFFAFFFFAFFFFAf//Z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80962"/>
            <a:ext cx="1691680" cy="68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456111" y="62549"/>
            <a:ext cx="8288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cs-CZ" sz="2400" b="1" dirty="0">
                <a:solidFill>
                  <a:schemeClr val="tx2"/>
                </a:solidFill>
                <a:latin typeface="Arial" charset="0"/>
              </a:rPr>
              <a:t>Rámcový harmonogram </a:t>
            </a:r>
            <a:r>
              <a:rPr lang="cs-CZ" sz="2400" b="1" dirty="0" smtClean="0">
                <a:solidFill>
                  <a:schemeClr val="tx2"/>
                </a:solidFill>
                <a:latin typeface="Arial" charset="0"/>
              </a:rPr>
              <a:t>priorit 2017 3/3</a:t>
            </a:r>
            <a:endParaRPr lang="cs-CZ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30914" y="1227775"/>
            <a:ext cx="80720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Po </a:t>
            </a:r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vánocích</a:t>
            </a:r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/>
              <a:t>Kandidátky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Volba celostátního leadera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Lídři v </a:t>
            </a:r>
            <a:r>
              <a:rPr lang="cs-CZ" dirty="0" smtClean="0"/>
              <a:t>jednotlivých </a:t>
            </a:r>
            <a:r>
              <a:rPr lang="cs-CZ" dirty="0"/>
              <a:t>krajích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Komunikace s ostatními stranami a </a:t>
            </a:r>
            <a:r>
              <a:rPr lang="cs-CZ" dirty="0" smtClean="0"/>
              <a:t>oblastními </a:t>
            </a:r>
            <a:r>
              <a:rPr lang="cs-CZ" dirty="0"/>
              <a:t>sdruženími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Osobnosti na </a:t>
            </a:r>
            <a:r>
              <a:rPr lang="cs-CZ" dirty="0" smtClean="0"/>
              <a:t>kandidátku</a:t>
            </a:r>
            <a:endParaRPr lang="cs-CZ" dirty="0"/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/>
              <a:t>Kampaň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Sociologický </a:t>
            </a:r>
            <a:r>
              <a:rPr lang="cs-CZ" dirty="0" smtClean="0"/>
              <a:t>průzkum </a:t>
            </a:r>
            <a:r>
              <a:rPr lang="cs-CZ" dirty="0"/>
              <a:t>- cílovky, </a:t>
            </a:r>
            <a:r>
              <a:rPr lang="cs-CZ" dirty="0" err="1"/>
              <a:t>awereness</a:t>
            </a:r>
            <a:r>
              <a:rPr lang="cs-CZ" dirty="0"/>
              <a:t>, témata - zadání, </a:t>
            </a:r>
            <a:r>
              <a:rPr lang="cs-CZ" dirty="0" err="1"/>
              <a:t>výberko</a:t>
            </a:r>
            <a:r>
              <a:rPr lang="cs-CZ" dirty="0"/>
              <a:t>, realizace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Rozpočet kampaně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Volební manažer kampaně - záměr, výběrové řízení, zapojení</a:t>
            </a:r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Vytvoření strategie kampaně - </a:t>
            </a:r>
            <a:r>
              <a:rPr lang="cs-CZ" dirty="0" err="1"/>
              <a:t>mediaplán</a:t>
            </a:r>
            <a:r>
              <a:rPr lang="cs-CZ" dirty="0"/>
              <a:t> a </a:t>
            </a:r>
            <a:r>
              <a:rPr lang="cs-CZ" dirty="0" err="1" smtClean="0"/>
              <a:t>mediamix</a:t>
            </a:r>
            <a:r>
              <a:rPr lang="cs-CZ" dirty="0" smtClean="0"/>
              <a:t> (online)</a:t>
            </a:r>
            <a:endParaRPr lang="cs-CZ" dirty="0"/>
          </a:p>
          <a:p>
            <a:pPr marL="742950" lvl="1" indent="-285750" fontAlgn="base">
              <a:buFont typeface="Arial" charset="0"/>
              <a:buChar char="•"/>
            </a:pPr>
            <a:r>
              <a:rPr lang="cs-CZ" dirty="0"/>
              <a:t>Eventy a </a:t>
            </a:r>
            <a:r>
              <a:rPr lang="cs-CZ" dirty="0" err="1"/>
              <a:t>field</a:t>
            </a:r>
            <a:r>
              <a:rPr lang="cs-CZ" dirty="0"/>
              <a:t> management </a:t>
            </a:r>
            <a:r>
              <a:rPr lang="cs-CZ" dirty="0" smtClean="0"/>
              <a:t>kampaně</a:t>
            </a:r>
            <a:endParaRPr lang="cs-CZ" sz="2000" b="1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cs-CZ" sz="2000" b="1" dirty="0">
                <a:solidFill>
                  <a:schemeClr val="tx2"/>
                </a:solidFill>
                <a:latin typeface="Arial" charset="0"/>
              </a:rPr>
              <a:t>Po </a:t>
            </a:r>
            <a:r>
              <a:rPr lang="cs-CZ" sz="2000" b="1" dirty="0" smtClean="0">
                <a:solidFill>
                  <a:schemeClr val="tx2"/>
                </a:solidFill>
                <a:latin typeface="Arial" charset="0"/>
              </a:rPr>
              <a:t>volbách</a:t>
            </a:r>
            <a:endParaRPr lang="cs-CZ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 smtClean="0"/>
              <a:t>Rezignace RP</a:t>
            </a:r>
          </a:p>
          <a:p>
            <a:pPr marL="285750" indent="-285750" fontAlgn="base">
              <a:buFont typeface="Courier New" charset="0"/>
              <a:buChar char="o"/>
            </a:pPr>
            <a:r>
              <a:rPr lang="cs-CZ" b="1" dirty="0" smtClean="0"/>
              <a:t>Realizace strategie a vyjednávání</a:t>
            </a:r>
            <a:endParaRPr lang="cs-CZ" b="1" dirty="0"/>
          </a:p>
          <a:p>
            <a:pPr marL="742950" lvl="1" indent="-285750" fontAlgn="base">
              <a:buFont typeface="Arial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5389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48" name="Picture 32" descr="Mono Lake William Woodw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5883" y="0"/>
            <a:ext cx="3148117" cy="12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4414" y="5589240"/>
            <a:ext cx="377549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Ivan Bartoš</a:t>
            </a:r>
          </a:p>
          <a:p>
            <a:r>
              <a:rPr lang="cs-CZ" dirty="0" smtClean="0"/>
              <a:t>Česká pirátská strana</a:t>
            </a:r>
          </a:p>
          <a:p>
            <a:r>
              <a:rPr lang="cs-CZ" dirty="0" err="1">
                <a:solidFill>
                  <a:srgbClr val="1F497D"/>
                </a:solidFill>
                <a:latin typeface="+mn-lt"/>
              </a:rPr>
              <a:t>i</a:t>
            </a:r>
            <a:r>
              <a:rPr lang="cs-CZ" dirty="0" err="1" smtClean="0">
                <a:solidFill>
                  <a:srgbClr val="1F497D"/>
                </a:solidFill>
                <a:latin typeface="+mn-lt"/>
              </a:rPr>
              <a:t>van.bartos</a:t>
            </a:r>
            <a:r>
              <a:rPr lang="cs-CZ" dirty="0" err="1" smtClean="0">
                <a:solidFill>
                  <a:srgbClr val="1F497D"/>
                </a:solidFill>
              </a:rPr>
              <a:t>@pirati.cz</a:t>
            </a:r>
            <a:endParaRPr lang="cs-CZ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270</Words>
  <Application>Microsoft Macintosh PowerPoint</Application>
  <PresentationFormat>Předvádění na obrazovce (4:3)</PresentationFormat>
  <Paragraphs>74</Paragraphs>
  <Slides>7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Mangal</vt:lpstr>
      <vt:lpstr>Tele-GroteskNor</vt:lpstr>
      <vt:lpstr>Wingdings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T-Mobile Czech Rep. a.s.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Bartoš Ivan</dc:creator>
  <cp:lastModifiedBy>cps.bartos@gmail.com</cp:lastModifiedBy>
  <cp:revision>26</cp:revision>
  <dcterms:created xsi:type="dcterms:W3CDTF">2015-02-11T09:51:12Z</dcterms:created>
  <dcterms:modified xsi:type="dcterms:W3CDTF">2017-01-08T11:03:34Z</dcterms:modified>
</cp:coreProperties>
</file>